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6"/>
    <p:sldId id="273" r:id="rId27"/>
    <p:sldId id="274" r:id="rId28"/>
    <p:sldId id="275" r:id="rId29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font" Target="fonts/Roboto-regular.fntdata"/><Relationship Id="rId23" Type="http://schemas.openxmlformats.org/officeDocument/2006/relationships/font" Target="fonts/Roboto-bold.fntdata"/><Relationship Id="rId24" Type="http://schemas.openxmlformats.org/officeDocument/2006/relationships/font" Target="fonts/Roboto-italic.fntdata"/><Relationship Id="rId25" Type="http://schemas.openxmlformats.org/officeDocument/2006/relationships/font" Target="fonts/Roboto-boldItalic.fntdata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/Relationships>
</file>

<file path=ppt/media/image1.png>
</file>

<file path=ppt/media/image2.pn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7169f545b9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7169f545b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7169f545b9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7169f545b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7169f545b9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7169f545b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7169f545b9_0_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7169f545b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73a5fdf6a7_2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73a5fdf6a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73a5fdf6a7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73a5fdf6a7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7169f545b9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7169f545b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processed historical price and technical data for 100+ coins across time windows.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extracted signals: volatility, spreads, momentum, liquidity.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then grouped coins into </a:t>
            </a:r>
            <a:r>
              <a:rPr b="1" lang="en">
                <a:solidFill>
                  <a:schemeClr val="dk1"/>
                </a:solidFill>
              </a:rPr>
              <a:t>risk-based clusters</a:t>
            </a:r>
            <a:r>
              <a:rPr lang="en">
                <a:solidFill>
                  <a:schemeClr val="dk1"/>
                </a:solidFill>
              </a:rPr>
              <a:t> using unsupervised learning.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7169f545b9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7169f545b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Cluster Cryptos by Behavior</a:t>
            </a: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2000"/>
            </a:pPr>
            <a:r>
              <a:t>Machine Learning Analysis of Cryptocurrency Markets</a:t>
            </a:r>
          </a:p>
          <a:p>
            <a:pPr>
              <a:defRPr sz="2000"/>
            </a:pPr>
          </a:p>
          <a:p>
            <a:pPr>
              <a:defRPr sz="2000"/>
            </a:pPr>
            <a:r>
              <a:t>Data Science Initiative Project</a:t>
            </a:r>
          </a:p>
          <a:p>
            <a:pPr>
              <a:defRPr sz="2000"/>
            </a:pPr>
            <a:r>
              <a:t>Dataset Period: 2013-2018</a:t>
            </a:r>
          </a:p>
          <a:p>
            <a:pPr>
              <a:defRPr sz="2000"/>
            </a:pPr>
            <a:r>
              <a:t>Cryptocurrencies Analyzed: 1,383</a:t>
            </a:r>
          </a:p>
          <a:p>
            <a:pPr>
              <a:defRPr sz="2000"/>
            </a:pPr>
            <a:r>
              <a:t>Clustering Quality: 99.2%</a:t>
            </a:r>
          </a:p>
        </p:txBody>
      </p:sp>
      <p:sp>
        <p:nvSpPr>
          <p:cNvPr id="69" name="Google Shape;69;p13"/>
          <p:cNvSpPr txBox="1"/>
          <p:nvPr/>
        </p:nvSpPr>
        <p:spPr>
          <a:xfrm>
            <a:off x="2843025" y="3526650"/>
            <a:ext cx="3418200" cy="13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Aya Abu Allan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Anitha Aravindaraman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Puneet Arora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Tom Konikkara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Xavier Redhead</a:t>
            </a:r>
            <a:endParaRPr sz="15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3"/>
          <p:cNvSpPr txBox="1"/>
          <p:nvPr/>
        </p:nvSpPr>
        <p:spPr>
          <a:xfrm>
            <a:off x="531725" y="202425"/>
            <a:ext cx="6250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FFFFFF"/>
                </a:solidFill>
                <a:highlight>
                  <a:schemeClr val="dk1"/>
                </a:highlight>
              </a:rPr>
              <a:t>Data Science and Machine Learning: ML Group 10</a:t>
            </a:r>
            <a:endParaRPr b="1" sz="165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50">
              <a:solidFill>
                <a:srgbClr val="FFFFFF"/>
              </a:solidFill>
              <a:highlight>
                <a:srgbClr val="AB1368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Investment Recommendations by Profile</a:t>
            </a:r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Describe the model and evaluator decisions </a:t>
            </a:r>
            <a:endParaRPr sz="1800">
              <a:solidFill>
                <a:srgbClr val="000000"/>
              </a:solidFill>
            </a:endParaRPr>
          </a:p>
        </p:txBody>
      </p:sp>
      <p:graphicFrame>
        <p:nvGraphicFramePr>
          <p:cNvPr id="126" name="Table 125"/>
          <p:cNvGraphicFramePr>
            <a:graphicFrameLocks noGrp="1"/>
          </p:cNvGraphicFramePr>
          <p:nvPr/>
        </p:nvGraphicFramePr>
        <p:xfrm>
          <a:off x="457200" y="1828800"/>
          <a:ext cx="8229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914400"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Profile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Suitable Coins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Top Recommendations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Strategy Notes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Conservative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 coins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Consider stablecoins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Very limited crypto options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 coin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Colu Local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Careful position sizing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Aggressive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206 coins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Stratis, Ethereum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Focus on return/risk ratio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Speculative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1,153 coins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MACRON, JavaScript Token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Accept extreme volatility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Portfolio Diversification Strategies</a:t>
            </a:r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1. CLUSTER-BASED DIVERSIFICATION:</a:t>
            </a:r>
          </a:p>
          <a:p>
            <a:pPr>
              <a:defRPr sz="1800"/>
            </a:pPr>
            <a:r>
              <a:t>   • Equal allocation across behavioral clusters (20% each)</a:t>
            </a:r>
          </a:p>
          <a:p>
            <a:pPr>
              <a:defRPr sz="1800"/>
            </a:pPr>
            <a:r>
              <a:t>   • Reduces concentration risk through behavior diversity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2. RISK-TIERED PORTFOLIO:</a:t>
            </a:r>
          </a:p>
          <a:p>
            <a:pPr>
              <a:defRPr sz="1800"/>
            </a:pPr>
            <a:r>
              <a:t>   • 50% Low Risk, 30% Medium, 15% High, 5% Very High Risk</a:t>
            </a:r>
          </a:p>
          <a:p>
            <a:pPr>
              <a:defRPr sz="1800"/>
            </a:pPr>
            <a:r>
              <a:t>   • Pyramid allocation approach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3. CORE-SATELLITE STRATEGY:</a:t>
            </a:r>
          </a:p>
          <a:p>
            <a:pPr>
              <a:defRPr sz="1800"/>
            </a:pPr>
            <a:r>
              <a:t>   • 70% in established coins (Bitcoin, Ethereum)</a:t>
            </a:r>
          </a:p>
          <a:p>
            <a:pPr>
              <a:defRPr sz="1800"/>
            </a:pPr>
            <a:r>
              <a:t>   • 30% in selected altcoins for growth potential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4. BITCOIN-CORRELATION BASED:</a:t>
            </a:r>
          </a:p>
          <a:p>
            <a:pPr>
              <a:defRPr sz="1800"/>
            </a:pPr>
            <a:r>
              <a:t>   • High correlation (&gt;0.7): Market followers</a:t>
            </a:r>
          </a:p>
          <a:p>
            <a:pPr>
              <a:defRPr sz="1800"/>
            </a:pPr>
            <a:r>
              <a:t>   • Medium correlation (0.3-0.7): Balanced exposure</a:t>
            </a:r>
          </a:p>
          <a:p>
            <a:pPr>
              <a:defRPr sz="1800"/>
            </a:pPr>
            <a:r>
              <a:t>   • Low correlation (&lt;0.3): True diversification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Performance comparison: investment_insights.ipynb (cell: 1dfdb584)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Dynamic Risk Profiling</a:t>
            </a:r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30-DAY ROLLING RISK ANALYSIS:</a:t>
            </a:r>
          </a:p>
          <a:p>
            <a:pPr>
              <a:defRPr sz="1800"/>
            </a:pPr>
            <a:r>
              <a:t>• 90-day window updated every 30 days</a:t>
            </a:r>
          </a:p>
          <a:p>
            <a:pPr>
              <a:defRPr sz="1800"/>
            </a:pPr>
            <a:r>
              <a:t>• Tracks how coin risk profiles evolve over time</a:t>
            </a:r>
          </a:p>
          <a:p>
            <a:pPr>
              <a:defRPr sz="1800"/>
            </a:pPr>
            <a:r>
              <a:t>• Analyzed top 50 cryptocurrencies by market cap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6 RISK CATEGORIES IDENTIFIED:</a:t>
            </a:r>
          </a:p>
          <a:p>
            <a:pPr>
              <a:defRPr sz="1800"/>
            </a:pPr>
            <a:r>
              <a:t>• Low Risk / High Market Cap / Low Return</a:t>
            </a:r>
          </a:p>
          <a:p>
            <a:pPr>
              <a:defRPr sz="1800"/>
            </a:pPr>
            <a:r>
              <a:t>• Medium Risk / Moderate Volatility / Negative Return</a:t>
            </a:r>
          </a:p>
          <a:p>
            <a:pPr>
              <a:defRPr sz="1800"/>
            </a:pPr>
            <a:r>
              <a:t>• Medium-High Risk / High Volatility / Positive Return</a:t>
            </a:r>
          </a:p>
          <a:p>
            <a:pPr>
              <a:defRPr sz="1800"/>
            </a:pPr>
            <a:r>
              <a:t>• High Risk / High Volatility / Strong Positive Return</a:t>
            </a:r>
          </a:p>
          <a:p>
            <a:pPr>
              <a:defRPr sz="1800"/>
            </a:pPr>
            <a:r>
              <a:t>• High Risk / Microcap Movers / Spiky Volume</a:t>
            </a:r>
          </a:p>
          <a:p>
            <a:pPr>
              <a:defRPr sz="1800"/>
            </a:pPr>
            <a:r>
              <a:t>• Low Risk / Low Liquidity / Outlier Spread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KEY FINDINGS:</a:t>
            </a:r>
          </a:p>
          <a:p>
            <a:pPr>
              <a:defRPr sz="1800"/>
            </a:pPr>
            <a:r>
              <a:t>• Risk profiles are dynamic and change over time</a:t>
            </a:r>
          </a:p>
          <a:p>
            <a:pPr>
              <a:defRPr sz="1800"/>
            </a:pPr>
            <a:r>
              <a:t>• Bitcoin showed 12 cluster transitions</a:t>
            </a:r>
          </a:p>
          <a:p>
            <a:pPr>
              <a:defRPr sz="1800"/>
            </a:pPr>
            <a:r>
              <a:t>• Highest Sharpe ratio: High Risk/High Return cluster (2.71)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Visualizations: knn_30day_risk_profile.ipynb (cells: 10756216, c811dbca)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215728" y="6372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Market Condition Strategies</a:t>
            </a:r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What went wrong? What we do differently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No ground truth/ lack of domain </a:t>
            </a:r>
            <a:r>
              <a:rPr lang="en" sz="1800">
                <a:solidFill>
                  <a:srgbClr val="000000"/>
                </a:solidFill>
              </a:rPr>
              <a:t>knowledge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Nature of market to follow favoured coins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Add more recent data through API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Segment</a:t>
            </a:r>
            <a:r>
              <a:rPr lang="en" sz="1800">
                <a:solidFill>
                  <a:srgbClr val="000000"/>
                </a:solidFill>
              </a:rPr>
              <a:t> by rolling window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Other clustering algos: DBSCAN, Agglomerative, HDBSCAN…</a:t>
            </a:r>
            <a:endParaRPr sz="1800">
              <a:solidFill>
                <a:srgbClr val="000000"/>
              </a:solidFill>
            </a:endParaRPr>
          </a:p>
        </p:txBody>
      </p:sp>
      <p:graphicFrame>
        <p:nvGraphicFramePr>
          <p:cNvPr id="144" name="Table 143"/>
          <p:cNvGraphicFramePr>
            <a:graphicFrameLocks noGrp="1"/>
          </p:cNvGraphicFramePr>
          <p:nvPr/>
        </p:nvGraphicFramePr>
        <p:xfrm>
          <a:off x="457200" y="1828800"/>
          <a:ext cx="8229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914400"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Market Condition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Recommended Clusters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Strategy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Risk Management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Bull Market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Clusters 2,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Increase growth allocation 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Trailing stop losses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Bear Market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Cluster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Focus on established coins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Dollar-cost averaging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High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All clusters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Reduce position sizes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Wider stop losses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Consolidation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All clusters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Accumulate quality 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Set breakout alerts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Risk Management Guidelines</a:t>
            </a:r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POSITION SIZING BY RISK LEVEL:</a:t>
            </a:r>
          </a:p>
          <a:p>
            <a:pPr>
              <a:defRPr sz="1800"/>
            </a:pPr>
            <a:r>
              <a:t>• Low Risk: Max 10-15%, Stop Loss 5-10%</a:t>
            </a:r>
          </a:p>
          <a:p>
            <a:pPr>
              <a:defRPr sz="1800"/>
            </a:pPr>
            <a:r>
              <a:t>• Medium Risk: Max 5-10%, Stop Loss 10-15%</a:t>
            </a:r>
          </a:p>
          <a:p>
            <a:pPr>
              <a:defRPr sz="1800"/>
            </a:pPr>
            <a:r>
              <a:t>• High Risk: Max 2-5%, Stop Loss 15-20%</a:t>
            </a:r>
          </a:p>
          <a:p>
            <a:pPr>
              <a:defRPr sz="1800"/>
            </a:pPr>
            <a:r>
              <a:t>• Very High Risk: Max 1-2%, Stop Loss 20-25%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DIVERSIFICATION RULES:</a:t>
            </a:r>
          </a:p>
          <a:p>
            <a:pPr>
              <a:defRPr sz="1800"/>
            </a:pPr>
            <a:r>
              <a:t>• Minimum 10-15 different cryptocurrencies</a:t>
            </a:r>
          </a:p>
          <a:p>
            <a:pPr>
              <a:defRPr sz="1800"/>
            </a:pPr>
            <a:r>
              <a:t>• No more than 20% in any single coin</a:t>
            </a:r>
          </a:p>
          <a:p>
            <a:pPr>
              <a:defRPr sz="1800"/>
            </a:pPr>
            <a:r>
              <a:t>• At least 3 different clusters represented</a:t>
            </a:r>
          </a:p>
          <a:p>
            <a:pPr>
              <a:defRPr sz="1800"/>
            </a:pPr>
            <a:r>
              <a:t>• Maximum 40% in high correlation (&gt;0.8) coins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REBALANCING FREQUENCY:</a:t>
            </a:r>
          </a:p>
          <a:p>
            <a:pPr>
              <a:defRPr sz="1800"/>
            </a:pPr>
            <a:r>
              <a:t>• Conservative: Quarterly</a:t>
            </a:r>
          </a:p>
          <a:p>
            <a:pPr>
              <a:defRPr sz="1800"/>
            </a:pPr>
            <a:r>
              <a:t>• Moderate: Monthly</a:t>
            </a:r>
          </a:p>
          <a:p>
            <a:pPr>
              <a:defRPr sz="1800"/>
            </a:pPr>
            <a:r>
              <a:t>• Aggressive: Bi-weekly</a:t>
            </a:r>
          </a:p>
          <a:p>
            <a:pPr>
              <a:defRPr sz="1800"/>
            </a:pPr>
            <a:r>
              <a:t>• Speculative: Weekly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EXIT STRATEGIES:</a:t>
            </a:r>
          </a:p>
          <a:p>
            <a:pPr>
              <a:defRPr sz="1800"/>
            </a:pPr>
            <a:r>
              <a:t>• Set 2:1 risk/reward targets</a:t>
            </a:r>
          </a:p>
          <a:p>
            <a:pPr>
              <a:defRPr sz="1800"/>
            </a:pPr>
            <a:r>
              <a:t>• Use trailing stops on winners</a:t>
            </a:r>
          </a:p>
          <a:p>
            <a:pPr>
              <a:defRPr sz="1800"/>
            </a:pPr>
            <a:r>
              <a:t>• Cut losses quickly, review strategy monthly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Interactive Dashboard &amp; Visualizations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Key Insights &amp; Findings</a:t>
            </a:r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MAJOR DISCOVERIES:</a:t>
            </a:r>
          </a:p>
          <a:p>
            <a:pPr>
              <a:defRPr sz="1800"/>
            </a:pPr>
            <a:r>
              <a:t>• 5 distinct behavioral clusters with 99.2% clustering quality</a:t>
            </a:r>
          </a:p>
          <a:p>
            <a:pPr>
              <a:defRPr sz="1800"/>
            </a:pPr>
            <a:r>
              <a:t>• 96% of cryptocurrencies classified as very high risk</a:t>
            </a:r>
          </a:p>
          <a:p>
            <a:pPr>
              <a:defRPr sz="1800"/>
            </a:pPr>
            <a:r>
              <a:t>• Bitcoin correlation varies from -0.091 to 1.000</a:t>
            </a:r>
          </a:p>
          <a:p>
            <a:pPr>
              <a:defRPr sz="1800"/>
            </a:pPr>
            <a:r>
              <a:t>• Volatility range: 0.01 to 2,969 (295,000x difference)</a:t>
            </a:r>
          </a:p>
          <a:p>
            <a:pPr>
              <a:defRPr sz="1800"/>
            </a:pPr>
            <a:r>
              <a:t>• Top 10 coins represent significant market cap concentration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INVESTMENT IMPLICATIONS:</a:t>
            </a:r>
          </a:p>
          <a:p>
            <a:pPr>
              <a:defRPr sz="1800"/>
            </a:pPr>
            <a:r>
              <a:t>• Conservative investors have extremely limited options</a:t>
            </a:r>
          </a:p>
          <a:p>
            <a:pPr>
              <a:defRPr sz="1800"/>
            </a:pPr>
            <a:r>
              <a:t>• Diversification across clusters significantly reduces risk</a:t>
            </a:r>
          </a:p>
          <a:p>
            <a:pPr>
              <a:defRPr sz="1800"/>
            </a:pPr>
            <a:r>
              <a:t>• Risk management is absolutely critical</a:t>
            </a:r>
          </a:p>
          <a:p>
            <a:pPr>
              <a:defRPr sz="1800"/>
            </a:pPr>
            <a:r>
              <a:t>• Dynamic risk monitoring needed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TECHNICAL ACHIEVEMENTS:</a:t>
            </a:r>
          </a:p>
          <a:p>
            <a:pPr>
              <a:defRPr sz="1800"/>
            </a:pPr>
            <a:r>
              <a:t>• Successfully processed 879,375 daily records</a:t>
            </a:r>
          </a:p>
          <a:p>
            <a:pPr>
              <a:defRPr sz="1800"/>
            </a:pPr>
            <a:r>
              <a:t>• Created comprehensive risk assessment framework</a:t>
            </a:r>
          </a:p>
          <a:p>
            <a:pPr>
              <a:defRPr sz="1800"/>
            </a:pPr>
            <a:r>
              <a:t>• Built interactive analysis dashboard</a:t>
            </a:r>
          </a:p>
          <a:p>
            <a:pPr>
              <a:defRPr sz="1800"/>
            </a:pPr>
            <a:r>
              <a:t>• Generated actionable strategies for 4 investor profiles</a:t>
            </a:r>
          </a:p>
          <a:p>
            <a:pPr>
              <a:defRPr sz="1800"/>
            </a:pPr>
            <a:r>
              <a:t>• Achieved excellent clustering quality with clear separation</a:t>
            </a:r>
          </a:p>
        </p:txBody>
      </p:sp>
      <p:pic>
        <p:nvPicPr>
          <p:cNvPr descr="Black and white upward shot of Golden Gate Bridge" id="161" name="Google Shape;161;p28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Project Outcomes &amp; Deliverables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Future Enhancements &amp; Extensions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Conclusions &amp; Recommendations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/>
        </p:nvSpPr>
        <p:spPr>
          <a:xfrm>
            <a:off x="1269575" y="1540200"/>
            <a:ext cx="6801300" cy="19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4"/>
                </a:solidFill>
              </a:rPr>
              <a:t>As of 2024, over 23,000 cryptocurrencies exist</a:t>
            </a:r>
            <a:r>
              <a:rPr lang="en" sz="1500">
                <a:solidFill>
                  <a:schemeClr val="accent4"/>
                </a:solidFill>
              </a:rPr>
              <a:t>—but </a:t>
            </a:r>
            <a:r>
              <a:rPr b="1" lang="en" sz="1500">
                <a:solidFill>
                  <a:schemeClr val="accent4"/>
                </a:solidFill>
              </a:rPr>
              <a:t>more than 80% have little to no active trading volume or utility.</a:t>
            </a:r>
            <a:endParaRPr b="1" sz="15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chemeClr val="accent4"/>
                </a:solidFill>
              </a:rPr>
              <a:t>(Source: CoinMarketCap, archived data)</a:t>
            </a:r>
            <a:endParaRPr sz="2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Questions &amp; Discussion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Business Motivation</a:t>
            </a:r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THE CHALLENGE:</a:t>
            </a:r>
          </a:p>
          <a:p>
            <a:pPr>
              <a:defRPr sz="1800"/>
            </a:pPr>
            <a:r>
              <a:t>• Market Complexity: Thousands of cryptocurrencies with different behaviors</a:t>
            </a:r>
          </a:p>
          <a:p>
            <a:pPr>
              <a:defRPr sz="1800"/>
            </a:pPr>
            <a:r>
              <a:t>• Investment Confusion: Difficult to choose beyond Bitcoin and Ethereum</a:t>
            </a:r>
          </a:p>
          <a:p>
            <a:pPr>
              <a:defRPr sz="1800"/>
            </a:pPr>
            <a:r>
              <a:t>• Risk Assessment: Lack of structured approach to evaluate risk profiles</a:t>
            </a:r>
          </a:p>
          <a:p>
            <a:pPr>
              <a:defRPr sz="1800"/>
            </a:pPr>
            <a:r>
              <a:t>• Volatility Management: Need for systematic risk management tools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THE OPPORTUNITY:</a:t>
            </a:r>
          </a:p>
          <a:p>
            <a:pPr>
              <a:defRPr sz="1800"/>
            </a:pPr>
            <a:r>
              <a:t>• For Investors: Better understand risk-return profiles</a:t>
            </a:r>
          </a:p>
          <a:p>
            <a:pPr>
              <a:defRPr sz="1800"/>
            </a:pPr>
            <a:r>
              <a:t>• For Exchanges: Create diversified product offerings</a:t>
            </a:r>
          </a:p>
          <a:p>
            <a:pPr>
              <a:defRPr sz="1800"/>
            </a:pPr>
            <a:r>
              <a:t>• For Portfolio Managers: Design targeted investment strategies</a:t>
            </a:r>
          </a:p>
          <a:p>
            <a:pPr>
              <a:defRPr sz="1800"/>
            </a:pPr>
            <a:r>
              <a:t>• For Researchers: Study altcoin trends and market anomalies</a:t>
            </a:r>
          </a:p>
          <a:p>
            <a:pPr>
              <a:defRPr sz="1800"/>
            </a:pPr>
            <a:r>
              <a:t>• For Developers: Build better trading and analysis tools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Dataset Overview &amp; Data Quality</a:t>
            </a:r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DATA SOURCE: All Crypto Currencies Dataset (Kaggle - JesseVent)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COVERAGE:</a:t>
            </a:r>
          </a:p>
          <a:p>
            <a:pPr>
              <a:defRPr sz="1800"/>
            </a:pPr>
            <a:r>
              <a:t>• Time Period: April 28, 2013 - November 30, 2018 (2,042 days)</a:t>
            </a:r>
          </a:p>
          <a:p>
            <a:pPr>
              <a:defRPr sz="1800"/>
            </a:pPr>
            <a:r>
              <a:t>• Raw Records: 942,297 → Cleaned: 879,375 (93.3% retained)</a:t>
            </a:r>
          </a:p>
          <a:p>
            <a:pPr>
              <a:defRPr sz="1800"/>
            </a:pPr>
            <a:r>
              <a:t>• Cryptocurrencies: 2,071 → Filtered: 1,383 (≥180 days trading)</a:t>
            </a:r>
          </a:p>
          <a:p>
            <a:pPr>
              <a:defRPr sz="1800"/>
            </a:pPr>
            <a:r>
              <a:t>• 13 Original Features → 7 Engineered Features for clustering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DATA QUALITY CONTROLS:</a:t>
            </a:r>
          </a:p>
          <a:p>
            <a:pPr>
              <a:defRPr sz="1800"/>
            </a:pPr>
            <a:r>
              <a:t>• Removed invalid price relationships</a:t>
            </a:r>
          </a:p>
          <a:p>
            <a:pPr>
              <a:defRPr sz="1800"/>
            </a:pPr>
            <a:r>
              <a:t>• Handled 63 duplicate symbols</a:t>
            </a:r>
          </a:p>
          <a:p>
            <a:pPr>
              <a:defRPr sz="1800"/>
            </a:pPr>
            <a:r>
              <a:t>• Filtered low-activity coins (minimum 180 days)</a:t>
            </a:r>
          </a:p>
          <a:p>
            <a:pPr>
              <a:defRPr sz="1800"/>
            </a:pPr>
            <a:r>
              <a:t>• Created year-wise datasets for temporal analysis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VISUALIZATION: data_preparation.ipynb shows distribution patterns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Technical Implementation &amp; Workflow</a:t>
            </a:r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NOTEBOOK STRUCTURE:</a:t>
            </a:r>
          </a:p>
          <a:p>
            <a:pPr>
              <a:defRPr sz="1800"/>
            </a:pPr>
            <a:r>
              <a:t>1. data_preparation.ipynb - Data cleaning and preprocessing</a:t>
            </a:r>
          </a:p>
          <a:p>
            <a:pPr>
              <a:defRPr sz="1800"/>
            </a:pPr>
            <a:r>
              <a:t>   • Quality control and filtering</a:t>
            </a:r>
          </a:p>
          <a:p>
            <a:pPr>
              <a:defRPr sz="1800"/>
            </a:pPr>
            <a:r>
              <a:t>   • Year-wise data segmentation</a:t>
            </a:r>
          </a:p>
          <a:p>
            <a:pPr>
              <a:defRPr sz="1800"/>
            </a:pPr>
            <a:r>
              <a:t>   • Data availability analysis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2. feature_engineering.ipynb - Feature creation and clustering</a:t>
            </a:r>
          </a:p>
          <a:p>
            <a:pPr>
              <a:defRPr sz="1800"/>
            </a:pPr>
            <a:r>
              <a:t>   • 7 behavioral features engineered</a:t>
            </a:r>
          </a:p>
          <a:p>
            <a:pPr>
              <a:defRPr sz="1800"/>
            </a:pPr>
            <a:r>
              <a:t>   • K-means clustering (k=5) with 0.992 silhouette score</a:t>
            </a:r>
          </a:p>
          <a:p>
            <a:pPr>
              <a:defRPr sz="1800"/>
            </a:pPr>
            <a:r>
              <a:t>   • PCA visualization and cluster profiling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3. investment_insights.ipynb - Analysis and recommendations</a:t>
            </a:r>
          </a:p>
          <a:p>
            <a:pPr>
              <a:defRPr sz="1800"/>
            </a:pPr>
            <a:r>
              <a:t>   • Risk assessment framework</a:t>
            </a:r>
          </a:p>
          <a:p>
            <a:pPr>
              <a:defRPr sz="1800"/>
            </a:pPr>
            <a:r>
              <a:t>   • Investment strategies by profile</a:t>
            </a:r>
          </a:p>
          <a:p>
            <a:pPr>
              <a:defRPr sz="1800"/>
            </a:pPr>
            <a:r>
              <a:t>   • Portfolio diversification approaches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4. knn_30day_risk_profile.ipynb - Dynamic risk profiling</a:t>
            </a:r>
          </a:p>
          <a:p>
            <a:pPr>
              <a:defRPr sz="1800"/>
            </a:pPr>
            <a:r>
              <a:t>   • 30-day rolling risk snapshots</a:t>
            </a:r>
          </a:p>
          <a:p>
            <a:pPr>
              <a:defRPr sz="1800"/>
            </a:pPr>
            <a:r>
              <a:t>   • Temporal risk cluster analysis</a:t>
            </a: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810225"/>
            <a:ext cx="8222101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Feature Engineering Details</a:t>
            </a:r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1" name="Table 100"/>
          <p:cNvGraphicFramePr>
            <a:graphicFrameLocks noGrp="1"/>
          </p:cNvGraphicFramePr>
          <p:nvPr/>
        </p:nvGraphicFramePr>
        <p:xfrm>
          <a:off x="457200" y="1828800"/>
          <a:ext cx="8229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571500"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Feature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Description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Purpose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Average Daily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Mean of daily price changes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Performance metric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Standard deviation of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Risk measurement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Sharpe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Risk-adjusted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Efficiency metric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Maximum Drawdown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Worst peak-to-trough decline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Downside risk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Bitcoin Correlation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Correlation with BTC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Market beta proxy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Price 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High-low price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Trading range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Volume Stability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Coefficient of variation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Liquidity measure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Clustering Methodology &amp; Optimization</a:t>
            </a:r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CLUSTERING APPROACH:</a:t>
            </a:r>
          </a:p>
          <a:p>
            <a:pPr>
              <a:defRPr sz="1800"/>
            </a:pPr>
            <a:r>
              <a:t>• K-Means Clustering with RobustScaler (handles outliers)</a:t>
            </a:r>
          </a:p>
          <a:p>
            <a:pPr>
              <a:defRPr sz="1800"/>
            </a:pPr>
            <a:r>
              <a:t>• Hierarchical Clustering for validation</a:t>
            </a:r>
          </a:p>
          <a:p>
            <a:pPr>
              <a:defRPr sz="1800"/>
            </a:pPr>
            <a:r>
              <a:t>• PCA for 2D visualization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OPTIMAL CLUSTER SELECTION:</a:t>
            </a:r>
          </a:p>
          <a:p>
            <a:pPr>
              <a:defRPr sz="1800"/>
            </a:pPr>
            <a:r>
              <a:t>• Elbow Method: Analyzed inertia vs k (2-10 clusters)</a:t>
            </a:r>
          </a:p>
          <a:p>
            <a:pPr>
              <a:defRPr sz="1800"/>
            </a:pPr>
            <a:r>
              <a:t>• Silhouette Analysis: Measured cluster separation quality</a:t>
            </a:r>
          </a:p>
          <a:p>
            <a:pPr>
              <a:defRPr sz="1800"/>
            </a:pPr>
            <a:r>
              <a:t>• Result: k=5 optimal with 0.992 silhouette score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VALIDATION METRICS:</a:t>
            </a:r>
          </a:p>
          <a:p>
            <a:pPr>
              <a:defRPr sz="1800"/>
            </a:pPr>
            <a:r>
              <a:t>• Silhouette Score: 0.992 (Excellent separation)</a:t>
            </a:r>
          </a:p>
          <a:p>
            <a:pPr>
              <a:defRPr sz="1800"/>
            </a:pPr>
            <a:r>
              <a:t>• Visual validation through PCA plots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KEY VISUALIZATIONS:</a:t>
            </a:r>
          </a:p>
          <a:p>
            <a:pPr>
              <a:defRPr sz="1800"/>
            </a:pPr>
            <a:r>
              <a:t>→ Elbow plots: feature_engineering.ipynb (cell: 93546be7)</a:t>
            </a:r>
          </a:p>
          <a:p>
            <a:pPr>
              <a:defRPr sz="1800"/>
            </a:pPr>
            <a:r>
              <a:t>→ PCA clusters: feature_engineering.ipynb (cell: 6814a24a)</a:t>
            </a:r>
          </a:p>
          <a:p>
            <a:pPr>
              <a:defRPr sz="1800"/>
            </a:pPr>
            <a:r>
              <a:t>→ Risk elbow: knn_30day_risk_profile.ipynb (cell: 5210686d)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Clustering Results &amp; Distribution</a:t>
            </a:r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733900" y="2595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Processed historical price and technical data for 100+ coins across time windows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 extracted signals: volatility, spreads, momentum, liquidity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 then grouped coins into </a:t>
            </a:r>
            <a:r>
              <a:rPr b="1" lang="en" sz="1800">
                <a:solidFill>
                  <a:srgbClr val="000000"/>
                </a:solidFill>
              </a:rPr>
              <a:t>risk-based clusters</a:t>
            </a:r>
            <a:r>
              <a:rPr lang="en" sz="1800">
                <a:solidFill>
                  <a:srgbClr val="000000"/>
                </a:solidFill>
              </a:rPr>
              <a:t> using unsupervised learning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13" name="Google Shape;113;p20" title="Copilot_20250725_20410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4513" y="2419225"/>
            <a:ext cx="3420876" cy="228058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4" name="Table 113"/>
          <p:cNvGraphicFramePr>
            <a:graphicFrameLocks noGrp="1"/>
          </p:cNvGraphicFramePr>
          <p:nvPr/>
        </p:nvGraphicFramePr>
        <p:xfrm>
          <a:off x="457200" y="1828800"/>
          <a:ext cx="8229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/>
                <a:gridCol w="1645920"/>
                <a:gridCol w="1645920"/>
                <a:gridCol w="1645920"/>
                <a:gridCol w="1645920"/>
              </a:tblGrid>
              <a:tr h="762000"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Cluster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Size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Percentage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Characteristics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Notable Coins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</a:tr>
              <a:tr h="762000">
                <a:tc>
                  <a:txBody>
                    <a:bodyPr/>
                    <a:lstStyle/>
                    <a:p>
                      <a:r>
                        <a:t>Cluster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1,378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99.6%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Main diverse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Bitcoin, Ethereum, Litecoin</a:t>
                      </a:r>
                    </a:p>
                  </a:txBody>
                  <a:tcPr/>
                </a:tc>
              </a:tr>
              <a:tr h="762000">
                <a:tc>
                  <a:txBody>
                    <a:bodyPr/>
                    <a:lstStyle/>
                    <a:p>
                      <a:r>
                        <a:t>Cluster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Moderate outlier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Dix Asset</a:t>
                      </a:r>
                    </a:p>
                  </a:txBody>
                  <a:tcPr/>
                </a:tc>
              </a:tr>
              <a:tr h="762000">
                <a:tc>
                  <a:txBody>
                    <a:bodyPr/>
                    <a:lstStyle/>
                    <a:p>
                      <a:r>
                        <a:t>Cluster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Extreme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AllSafe</a:t>
                      </a:r>
                    </a:p>
                  </a:txBody>
                  <a:tcPr/>
                </a:tc>
              </a:tr>
              <a:tr h="762000">
                <a:tc>
                  <a:txBody>
                    <a:bodyPr/>
                    <a:lstStyle/>
                    <a:p>
                      <a:r>
                        <a:t>Cluster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Highest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Veritaseum</a:t>
                      </a:r>
                    </a:p>
                  </a:txBody>
                  <a:tcPr/>
                </a:tc>
              </a:tr>
              <a:tr h="762000">
                <a:tc>
                  <a:txBody>
                    <a:bodyPr/>
                    <a:lstStyle/>
                    <a:p>
                      <a:r>
                        <a:t>Cluster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0.14%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High risk/return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Global Crypto, STEX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Risk Assessment Framework</a:t>
            </a:r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RISK CATEGORIZATION (Based on Daily Volatility):</a:t>
            </a:r>
          </a:p>
          <a:p>
            <a:pPr>
              <a:defRPr sz="1800"/>
            </a:pPr>
            <a:r>
              <a:t>• Low Risk: &lt; 3% daily volatility (4 coins - 0.3%)</a:t>
            </a:r>
          </a:p>
          <a:p>
            <a:pPr>
              <a:defRPr sz="1800"/>
            </a:pPr>
            <a:r>
              <a:t>• Medium Risk: 3-5% daily volatility (3 coins - 0.2%)</a:t>
            </a:r>
          </a:p>
          <a:p>
            <a:pPr>
              <a:defRPr sz="1800"/>
            </a:pPr>
            <a:r>
              <a:t>• High Risk: 5-8% daily volatility (47 coins - 3.4%)</a:t>
            </a:r>
          </a:p>
          <a:p>
            <a:pPr>
              <a:defRPr sz="1800"/>
            </a:pPr>
            <a:r>
              <a:t>• Very High Risk: &gt; 8% daily volatility (1,329 coins - 96.1%)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EXTREME RISK RANGE:</a:t>
            </a:r>
          </a:p>
          <a:p>
            <a:pPr>
              <a:defRPr sz="1800"/>
            </a:pPr>
            <a:r>
              <a:t>• Minimum Volatility: 0.0101 (daily)</a:t>
            </a:r>
          </a:p>
          <a:p>
            <a:pPr>
              <a:defRPr sz="1800"/>
            </a:pPr>
            <a:r>
              <a:t>• Maximum Volatility: 2,969.19 (daily)</a:t>
            </a:r>
          </a:p>
          <a:p>
            <a:pPr>
              <a:defRPr sz="1800"/>
            </a:pPr>
            <a:r>
              <a:t>• Range Difference: 295,000x variation in risk levels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RISK SCORING SYSTEM:</a:t>
            </a:r>
          </a:p>
          <a:p>
            <a:pPr>
              <a:defRPr sz="1800"/>
            </a:pPr>
            <a:r>
              <a:t>• Normalized 0-100 risk scores for comparison</a:t>
            </a:r>
          </a:p>
          <a:p>
            <a:pPr>
              <a:defRPr sz="1800"/>
            </a:pPr>
            <a:r>
              <a:t>• Bitcoin correlation as stability indicator</a:t>
            </a:r>
          </a:p>
          <a:p>
            <a:pPr>
              <a:defRPr sz="1800"/>
            </a:pPr>
            <a:r>
              <a:t>• Maximum drawdown for downside risk assessment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KEY INSIGHT: 96% of cryptocurrencies are very high risk</a:t>
            </a:r>
          </a:p>
          <a:p>
            <a:pPr>
              <a:defRPr sz="1800"/>
            </a:pPr>
            <a:r>
              <a:t>Risk visualization: investment_insights.ipynb (cell: 3790f6bc)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